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03" r:id="rId3"/>
    <p:sldId id="304" r:id="rId4"/>
    <p:sldId id="305" r:id="rId5"/>
    <p:sldId id="306" r:id="rId6"/>
    <p:sldId id="307" r:id="rId7"/>
    <p:sldId id="319" r:id="rId8"/>
    <p:sldId id="287" r:id="rId9"/>
    <p:sldId id="320" r:id="rId10"/>
    <p:sldId id="310" r:id="rId11"/>
    <p:sldId id="311" r:id="rId12"/>
    <p:sldId id="292" r:id="rId13"/>
    <p:sldId id="309" r:id="rId14"/>
    <p:sldId id="321" r:id="rId15"/>
    <p:sldId id="312" r:id="rId16"/>
    <p:sldId id="313" r:id="rId17"/>
    <p:sldId id="315" r:id="rId18"/>
    <p:sldId id="316" r:id="rId19"/>
    <p:sldId id="317" r:id="rId20"/>
    <p:sldId id="297" r:id="rId21"/>
    <p:sldId id="318" r:id="rId22"/>
    <p:sldId id="302" r:id="rId23"/>
    <p:sldId id="283" r:id="rId2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43" d="100"/>
          <a:sy n="143" d="100"/>
        </p:scale>
        <p:origin x="68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DA689E-BF25-459B-AC17-D0F562D79EC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333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D:\Академия управления\СЕМЕЙНОЕ ВОСПИТАНИЕ КАК ОСНОВА СИЛЬНОГО ГОСУДАРСТВА\Сазанкову\1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7937"/>
            <a:ext cx="3851920" cy="513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1086038"/>
            <a:ext cx="44121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СЕМЕЙНОЕ ВОСПИТАНИЕ 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ОСНОВА СИЛЬНОГО ГОСУДАРСТВА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6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2024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422552"/>
            <a:ext cx="4962821" cy="4381446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87622" y="585937"/>
            <a:ext cx="46085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solidFill>
                  <a:schemeClr val="bg1"/>
                </a:solidFill>
              </a:rPr>
              <a:t>Культ полноценной семьи с двумя и более детьми должен быть стилем жизни белорусов. Только так мы сможем быть уверены, что следующие за нами поколения будут прирастать, а значит, крепко держать суверенитет </a:t>
            </a:r>
            <a:br>
              <a:rPr lang="ru-RU" sz="2200" b="1" i="1" dirty="0">
                <a:solidFill>
                  <a:schemeClr val="bg1"/>
                </a:solidFill>
              </a:rPr>
            </a:br>
            <a:r>
              <a:rPr lang="ru-RU" sz="2200" b="1" i="1" dirty="0">
                <a:solidFill>
                  <a:schemeClr val="bg1"/>
                </a:solidFill>
              </a:rPr>
              <a:t>в своих руках и гарантированно жить в мире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0987" y="-9254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5352629" y="1635646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430493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091630" y="3733500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Послание белорусскому народу и Национальному собранию Республики Беларусь</a:t>
            </a:r>
            <a:b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31 марта 2023 года </a:t>
            </a:r>
          </a:p>
        </p:txBody>
      </p:sp>
    </p:spTree>
    <p:extLst>
      <p:ext uri="{BB962C8B-B14F-4D97-AF65-F5344CB8AC3E}">
        <p14:creationId xmlns:p14="http://schemas.microsoft.com/office/powerpoint/2010/main" val="481050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61183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09288" y="987574"/>
            <a:ext cx="25065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2080 ГОДУ КОЛИЧЕСТВО ЛЮДЕЙ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ВОЗРАСТЕ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 ЛЕТ ПРЕВЫСИТ КОЛИЧЕСТВО ДЕТЕЙ ДО 18 ЛЕТ</a:t>
            </a:r>
          </a:p>
        </p:txBody>
      </p:sp>
    </p:spTree>
    <p:extLst>
      <p:ext uri="{BB962C8B-B14F-4D97-AF65-F5344CB8AC3E}">
        <p14:creationId xmlns:p14="http://schemas.microsoft.com/office/powerpoint/2010/main" val="144057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1410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23388" y="1417588"/>
            <a:ext cx="25065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ЧИСЛО ЛЮДЕЙ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ВОЗРАСТЕ 80+ ЛЕТ МОЖЕТ ПРЕВЫСИТЬ КОЛИЧЕСТВО МЛАДЕНЦЕВ</a:t>
            </a:r>
          </a:p>
        </p:txBody>
      </p:sp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06574"/>
            <a:ext cx="8208912" cy="1445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593304" y="504132"/>
            <a:ext cx="7795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ПОПЫТКИ РАЗЛОЖЕНИЯ ИНСТИТУТА ТРАДИЦИОННОЙ СЕМЬИ – ЭТО ОДНА ИЗ ОСНОВНЫХ УГРОЗ НАЦИОНАЛЬНОЙ БЕЗОПАСНОСТИ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27354" y="1995686"/>
            <a:ext cx="58969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ТРАНСФОРМАЦИЯ СЕМЕЙНЫХ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814157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кадемия управления\СЕМЕЙНОЕ ВОСПИТАНИЕ КАК ОСНОВА СИЛЬНОГО ГОСУДАРСТВА\Сазанкову\group-young-beautiful-boys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851920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457783"/>
            <a:ext cx="6325484" cy="117786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00799" y="555526"/>
            <a:ext cx="6044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Беспокойство вызывает отход и замена традиционных семейных ценностей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005184" y="1851670"/>
            <a:ext cx="4572000" cy="275703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dirty="0"/>
              <a:t>сосредоточенность молодежи на себе  </a:t>
            </a:r>
            <a:br>
              <a:rPr lang="ru-RU" dirty="0"/>
            </a:br>
            <a:r>
              <a:rPr lang="ru-RU" dirty="0"/>
              <a:t>и связанное с этим уменьшение значимости института семьи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dirty="0"/>
              <a:t>снижение готовности к рождению детей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dirty="0"/>
              <a:t>увеличение числа внебрачных рождений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dirty="0"/>
              <a:t>рост количества неполных семей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ru-RU" dirty="0"/>
              <a:t>падение педагогического потенциала семьи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49221" y="2715766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49221" y="1934526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49221" y="4130414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49221" y="3180586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949221" y="3637786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03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11510"/>
            <a:ext cx="3096344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8403" y="689874"/>
            <a:ext cx="270146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Западные нарративы о брачном союзе являются демографической бомбой: происходящая трансформация института семьи сопровождается изменением всей системы ценностей</a:t>
            </a:r>
            <a:endParaRPr lang="ru-RU" sz="2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-7429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521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248472" cy="19802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04132"/>
            <a:ext cx="448275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МИГРАЦИЯ МОЖЕТ СМЯГЧИТЬ ДЕМОГРАФИЧЕСКИЙ СПАД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СТРАНАХ С НИЗКОЙ РОЖДАЕМОСТЬЮ,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НЕ ВЕЗДЕ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499742"/>
            <a:ext cx="3312368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/>
              <a:t>По прогнозам ООН, в 50 странах иммиграция улучшит ситуацию, тогда как в 14 странах с сверхнизкой рождаемостью эмиграция усилит сокращение населения к 2054 году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472608" cy="147616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4940" y="521866"/>
            <a:ext cx="5675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Демографическая безопасность – 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одна из составляющих национальной</a:t>
            </a:r>
            <a:br>
              <a:rPr lang="ru-RU" sz="2400" b="1" dirty="0">
                <a:solidFill>
                  <a:schemeClr val="bg1"/>
                </a:solidFill>
              </a:rPr>
            </a:br>
            <a:r>
              <a:rPr lang="ru-RU" sz="2400" b="1" dirty="0">
                <a:solidFill>
                  <a:schemeClr val="bg1"/>
                </a:solidFill>
              </a:rPr>
              <a:t>безопасности нашего государства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965830"/>
            <a:ext cx="37444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/>
              <a:t>Демографическая безопасность – состояние защищенности</a:t>
            </a:r>
            <a:br>
              <a:rPr lang="ru-RU" sz="1600" i="1" dirty="0"/>
            </a:br>
            <a:r>
              <a:rPr lang="ru-RU" sz="1600" i="1" dirty="0"/>
              <a:t>общества и государства от демографических явлений и тенденций,</a:t>
            </a:r>
            <a:br>
              <a:rPr lang="ru-RU" sz="1600" i="1" dirty="0"/>
            </a:br>
            <a:r>
              <a:rPr lang="ru-RU" sz="1600" i="1" dirty="0"/>
              <a:t>социально-экономические последствия которых оказывают</a:t>
            </a:r>
            <a:br>
              <a:rPr lang="ru-RU" sz="1600" i="1" dirty="0"/>
            </a:br>
            <a:r>
              <a:rPr lang="ru-RU" sz="1600" i="1" dirty="0"/>
              <a:t>негативное воздействие на устойчивое развитие Республики</a:t>
            </a:r>
            <a:br>
              <a:rPr lang="ru-RU" sz="1600" i="1" dirty="0"/>
            </a:br>
            <a:r>
              <a:rPr lang="ru-RU" sz="1600" i="1" dirty="0"/>
              <a:t>Беларусь</a:t>
            </a:r>
            <a:br>
              <a:rPr lang="ru-RU" sz="1600" i="1" dirty="0"/>
            </a:br>
            <a:r>
              <a:rPr lang="ru-RU" sz="1600" i="1" dirty="0"/>
              <a:t>(</a:t>
            </a:r>
            <a:r>
              <a:rPr lang="ru-RU" sz="1400" i="1" dirty="0"/>
              <a:t>статья 4 Концепции национальной </a:t>
            </a:r>
            <a:br>
              <a:rPr lang="ru-RU" sz="1400" i="1" dirty="0"/>
            </a:br>
            <a:r>
              <a:rPr lang="ru-RU" sz="1400" i="1" dirty="0"/>
              <a:t>безопасности Республики Беларусь)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837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536504" cy="19802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4940" y="521866"/>
            <a:ext cx="44827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семейные ценности являются важным компонентом обновленной Конституции нашей страны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859782"/>
            <a:ext cx="37444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Статья 32.</a:t>
            </a:r>
          </a:p>
          <a:p>
            <a:r>
              <a:rPr lang="ru-RU" i="1" dirty="0"/>
              <a:t>Брак как союз женщины и мужчины, семья, материнство, отцовство и детство находятся под защитой государства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1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tatic.mk.ru/upload/entities/2019/08/19/10/articles/facebookPicture/5a/a5/02/03/97feb03d7fe7d4e0743fe1aca573dce2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"/>
            <a:ext cx="3851920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457783"/>
            <a:ext cx="6325484" cy="1177863"/>
          </a:xfrm>
          <a:prstGeom prst="rect">
            <a:avLst/>
          </a:prstGeom>
          <a:solidFill>
            <a:srgbClr val="182C7F">
              <a:alpha val="74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477195" y="752386"/>
            <a:ext cx="6044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ГОСПОДДЕРЖКИ СЕМЕЙ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005184" y="1733607"/>
            <a:ext cx="4572000" cy="31423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/>
              <a:t>государственные пособия при рождении и воспитании детей</a:t>
            </a:r>
          </a:p>
          <a:p>
            <a:pPr marL="285750" indent="-285750">
              <a:lnSpc>
                <a:spcPct val="9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/>
              <a:t>семейный капитал при рождении (усыновлении) третьего либо последующего ребенка</a:t>
            </a:r>
          </a:p>
          <a:p>
            <a:pPr marL="285750" indent="-285750">
              <a:lnSpc>
                <a:spcPct val="9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/>
              <a:t>адресная социальная помощь и социальные услуги</a:t>
            </a:r>
          </a:p>
          <a:p>
            <a:pPr marL="285750" indent="-285750">
              <a:lnSpc>
                <a:spcPct val="90000"/>
              </a:lnSpc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ru-RU" dirty="0"/>
              <a:t>гарантии в сфере труда, пенсионного обеспечения, жилищно-кредитных отношений и в иных сферах жизнедеятельности семьи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49221" y="3234927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49221" y="2381679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49221" y="3873539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49221" y="1834425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70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529" y="986700"/>
            <a:ext cx="25202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ГОСУДАРСТВЕННОГО БЮДЖЕТА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МЕРЫ СОЦИАЛЬНОЙ ЗАЩИТЫ СЕМЕЙ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ДЕТЬМИ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СОСТАВЛЯЮТ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СВЫШЕ 3% ВВП</a:t>
            </a:r>
          </a:p>
        </p:txBody>
      </p:sp>
    </p:spTree>
    <p:extLst>
      <p:ext uri="{BB962C8B-B14F-4D97-AF65-F5344CB8AC3E}">
        <p14:creationId xmlns:p14="http://schemas.microsoft.com/office/powerpoint/2010/main" val="1380081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326979"/>
            <a:ext cx="27114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ПРЕДПРИНИМАЕМЫЕ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 МЕРЫ ДЕМОГРАФИЧЕСКОЙ ПОЛИТИКИ РЕЗУЛЬТАТИВНЫ: НАБЛЮДАЕТСЯ ТЕНДЕНЦИЯ К РОСТУ МНОГОДЕТНЫХ СЕМЕЙ</a:t>
            </a:r>
          </a:p>
        </p:txBody>
      </p:sp>
    </p:spTree>
    <p:extLst>
      <p:ext uri="{BB962C8B-B14F-4D97-AF65-F5344CB8AC3E}">
        <p14:creationId xmlns:p14="http://schemas.microsoft.com/office/powerpoint/2010/main" val="2553027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986700"/>
            <a:ext cx="252027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ГОСУДАРСТВЕННОГО БЮДЖЕТА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МЕРЫ СОЦИАЛЬНОЙ ЗАЩИТЫ СЕМЕЙ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ДЕТЬМИ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СОСТАВЛЯЮТ </a:t>
            </a:r>
            <a:b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СВЫШЕ 3% ВВП</a:t>
            </a:r>
          </a:p>
        </p:txBody>
      </p:sp>
    </p:spTree>
    <p:extLst>
      <p:ext uri="{BB962C8B-B14F-4D97-AF65-F5344CB8AC3E}">
        <p14:creationId xmlns:p14="http://schemas.microsoft.com/office/powerpoint/2010/main" val="1175625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84380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2591" y="1171366"/>
            <a:ext cx="245121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СОГЛАСНО РЕЗУЛЬТАТАМ СОЦОПРОСА, ПРОВЕДЕННОГО ИНСТИТУТОМ СОЦИОЛОГИИ НАН БЕЛАРУСИ В </a:t>
            </a:r>
            <a:b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КВАРТАЛЕ 2024 г.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35320" y="3589136"/>
            <a:ext cx="5197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/>
              <a:t>Позитивно расценивают </a:t>
            </a:r>
            <a:r>
              <a:rPr lang="ru-RU" sz="1200" i="1" dirty="0" err="1"/>
              <a:t>родительство</a:t>
            </a:r>
            <a:r>
              <a:rPr lang="ru-RU" sz="1200" i="1" dirty="0"/>
              <a:t> </a:t>
            </a:r>
            <a:r>
              <a:rPr lang="ru-RU" sz="1200" b="1" i="1" dirty="0"/>
              <a:t>45,0%</a:t>
            </a:r>
            <a:r>
              <a:rPr lang="ru-RU" sz="1200" i="1" dirty="0"/>
              <a:t> респондентов, полагающих, что рождение ребенка укрепляет семью. Еще </a:t>
            </a:r>
            <a:r>
              <a:rPr lang="ru-RU" sz="1200" b="1" i="1" dirty="0"/>
              <a:t>42,0% </a:t>
            </a:r>
            <a:r>
              <a:rPr lang="ru-RU" sz="1200" i="1" dirty="0"/>
              <a:t>считают детей источником положительных эмоций. Чуть более трети опрошенных </a:t>
            </a:r>
            <a:r>
              <a:rPr lang="ru-RU" sz="1200" b="1" i="1" dirty="0"/>
              <a:t>36,1%</a:t>
            </a:r>
            <a:r>
              <a:rPr lang="ru-RU" sz="1200" i="1" dirty="0"/>
              <a:t> видят в детях помощников в различных делах и опору в старости, практически столько же </a:t>
            </a:r>
            <a:r>
              <a:rPr lang="ru-RU" sz="1200" b="1" i="1" dirty="0"/>
              <a:t>34,1% </a:t>
            </a:r>
            <a:r>
              <a:rPr lang="ru-RU" sz="1200" i="1" dirty="0"/>
              <a:t>считают </a:t>
            </a:r>
            <a:r>
              <a:rPr lang="ru-RU" sz="1200" i="1" dirty="0" err="1"/>
              <a:t>родительство</a:t>
            </a:r>
            <a:r>
              <a:rPr lang="ru-RU" sz="1200" i="1" dirty="0"/>
              <a:t> важным аспектом для самореализации мужчин и женщин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09716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9512" y="332551"/>
            <a:ext cx="1080119" cy="943055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83518"/>
            <a:ext cx="4741068" cy="4248472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47562" y="683680"/>
            <a:ext cx="427251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Сейчас как никогда нужно единство людей. Важно чтить традиции, помнить подвиги поколения победителей, усердно работать для развития страны… Нам очень важно не разорвать те традиции, которые мы создавали с вами. Чтобы наши дети не отбросили все то, что мы создали… потому что тот, кто рвал нить поколений, обязательно порождал, как минимум, смуту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93" y="-9254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815535" y="1851670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923629" y="3849310"/>
            <a:ext cx="451246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4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400" i="1" dirty="0">
                <a:solidFill>
                  <a:schemeClr val="bg1"/>
                </a:solidFill>
              </a:rPr>
              <a:t> </a:t>
            </a:r>
            <a:br>
              <a:rPr lang="ru-RU" sz="1400" i="1" dirty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Свято-Ильинский храм Свято-Успенского женского монастыря в </a:t>
            </a:r>
            <a:r>
              <a:rPr lang="ru-RU" sz="1400" i="1" dirty="0" err="1">
                <a:solidFill>
                  <a:schemeClr val="bg1"/>
                </a:solidFill>
              </a:rPr>
              <a:t>г.Орше</a:t>
            </a:r>
            <a:endParaRPr lang="ru-RU" sz="1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500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85192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1641" y="457783"/>
            <a:ext cx="7398820" cy="117786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30626" y="771550"/>
            <a:ext cx="70465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РЕКОМЕНДАЦИИ ДЛЯ РОДИТЕЛЕЙ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55975" y="1733607"/>
            <a:ext cx="4536505" cy="3431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говорите ребенку о своей стране только хорошее, демонстрируйте ее достижения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рассказывайте о своей работе и показывайте, какую пользу приносит ваш труд людям и Республике Беларусь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знакомьте ребенка с памятными местами и историческими достопримечательностями нашей Родины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рассказывайте о тяжелых временах и испытаниях, которые с достоинством пережили наши предки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участвуйте в торжествах по случаю государственных праздников, знакомьте детей </a:t>
            </a:r>
            <a:br>
              <a:rPr lang="ru-RU" sz="1600" dirty="0"/>
            </a:br>
            <a:r>
              <a:rPr lang="ru-RU" sz="1600" dirty="0"/>
              <a:t>с символами суверенной Республики Беларусь </a:t>
            </a:r>
            <a:r>
              <a:rPr lang="ru-RU" sz="1600" i="1" dirty="0"/>
              <a:t>(герб, флаг и гимн)</a:t>
            </a:r>
            <a:endParaRPr lang="ru-RU" sz="1600" dirty="0"/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49221" y="2923044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49221" y="2294566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49221" y="3618377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49221" y="1834425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949221" y="4083918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67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-645793" y="645790"/>
            <a:ext cx="5143502" cy="3851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331641" y="457783"/>
            <a:ext cx="7398820" cy="1177863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530626" y="771550"/>
            <a:ext cx="70465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РЕКОМЕНДАЦИИ ДЛЯ РОДИТЕЛЕЙ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355975" y="1733607"/>
            <a:ext cx="3888433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поощряйте активность ребенка, ведь именно с нее часто начинается активный патриотизм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организовывайте совместные просмотры познавательных передач, фильмов, мультфильмов о героях Отечества </a:t>
            </a:r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приучайте ребенка бережно относиться к вещам </a:t>
            </a:r>
            <a:r>
              <a:rPr lang="ru-RU" sz="1600" i="1" dirty="0"/>
              <a:t>(игрушкам, книжкам и др.)</a:t>
            </a:r>
            <a:endParaRPr lang="ru-RU" sz="1600" dirty="0"/>
          </a:p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ru-RU" sz="1600" dirty="0"/>
              <a:t>прививайте любовь к природе родного края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49221" y="3163548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949221" y="2516532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49221" y="3607690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49221" y="1834425"/>
            <a:ext cx="262740" cy="27718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867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3337" y="4515966"/>
            <a:ext cx="296762" cy="6275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304759"/>
            <a:ext cx="4644008" cy="1330888"/>
          </a:xfrm>
          <a:prstGeom prst="rect">
            <a:avLst/>
          </a:prstGeom>
          <a:solidFill>
            <a:srgbClr val="182C7F">
              <a:alpha val="8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36466" y="496682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РАМКАХ РЕСПУБЛИКАНСКОЙ АКЦИИ «МОЯ СЕМЬЯ –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МОЯ СТРАНА» ПРОВОДЯТСЯ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66" y="1785417"/>
            <a:ext cx="4107542" cy="3161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ru-RU" sz="1600" i="1" dirty="0"/>
              <a:t>единый урок «Моя семья – моя страна» </a:t>
            </a:r>
            <a:br>
              <a:rPr lang="ru-RU" sz="1600" i="1" dirty="0"/>
            </a:br>
            <a:r>
              <a:rPr lang="ru-RU" sz="1600" i="1" dirty="0"/>
              <a:t>в учреждениях общего среднего образования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ru-RU" sz="1600" i="1" dirty="0"/>
              <a:t>республиканские конкурсы «Святость рождения 2024», «Счастливы вместе»,</a:t>
            </a:r>
            <a:br>
              <a:rPr lang="ru-RU" sz="1600" i="1" dirty="0"/>
            </a:br>
            <a:r>
              <a:rPr lang="ru-RU" sz="1600" i="1" dirty="0"/>
              <a:t>«Семья – кристалл общества»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ru-RU" sz="1600" i="1" dirty="0"/>
              <a:t>ежегодный Форум «Семья: сегодня, </a:t>
            </a:r>
            <a:br>
              <a:rPr lang="ru-RU" sz="1600" i="1" dirty="0"/>
            </a:br>
            <a:r>
              <a:rPr lang="ru-RU" sz="1600" i="1" dirty="0"/>
              <a:t>завтра и всегда»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ru-RU" sz="1600" i="1" dirty="0"/>
              <a:t>торжественные приемы по награждению орденом Матери многодетных матерей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ru-RU" sz="1600" i="1" dirty="0"/>
              <a:t>республиканский фестиваль патриотических семей «Вместе» </a:t>
            </a:r>
          </a:p>
        </p:txBody>
      </p:sp>
    </p:spTree>
    <p:extLst>
      <p:ext uri="{BB962C8B-B14F-4D97-AF65-F5344CB8AC3E}">
        <p14:creationId xmlns:p14="http://schemas.microsoft.com/office/powerpoint/2010/main" val="2946406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3337" y="4515966"/>
            <a:ext cx="296762" cy="6275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510241"/>
            <a:ext cx="4499992" cy="1644853"/>
          </a:xfrm>
          <a:prstGeom prst="rect">
            <a:avLst/>
          </a:prstGeom>
          <a:solidFill>
            <a:srgbClr val="182C7F">
              <a:alpha val="8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70099" y="627534"/>
            <a:ext cx="418082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ОО "БРСМ", НАПРАВЛЕННЫЕ НА СОХРАНЕНИЕ И УКРЕПЛЕНИЕ СЕМЕЙНЫХ ЦЕННОСТЕЙ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36466" y="2261652"/>
            <a:ext cx="475561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i="1" dirty="0"/>
              <a:t>проект «Открытый </a:t>
            </a:r>
            <a:br>
              <a:rPr lang="ru-RU" sz="1600" i="1" dirty="0"/>
            </a:br>
            <a:r>
              <a:rPr lang="ru-RU" sz="1600" i="1" dirty="0"/>
              <a:t>диалог» в рамках Недели семьи</a:t>
            </a:r>
          </a:p>
          <a:p>
            <a:pPr>
              <a:spcBef>
                <a:spcPts val="600"/>
              </a:spcBef>
            </a:pPr>
            <a:r>
              <a:rPr lang="ru-RU" sz="1600" i="1" dirty="0" err="1"/>
              <a:t>фоточеллендж</a:t>
            </a:r>
            <a:r>
              <a:rPr lang="ru-RU" sz="1600" i="1" dirty="0"/>
              <a:t> БРСМ «Я и моя семья»</a:t>
            </a:r>
          </a:p>
          <a:p>
            <a:pPr>
              <a:spcBef>
                <a:spcPts val="600"/>
              </a:spcBef>
            </a:pPr>
            <a:r>
              <a:rPr lang="ru-RU" sz="1600" i="1" dirty="0"/>
              <a:t>молодежный патриотический </a:t>
            </a:r>
            <a:br>
              <a:rPr lang="ru-RU" sz="1600" i="1" dirty="0"/>
            </a:br>
            <a:r>
              <a:rPr lang="ru-RU" sz="1600" i="1" dirty="0"/>
              <a:t>семейный форум «Семья освободителя»</a:t>
            </a:r>
          </a:p>
          <a:p>
            <a:pPr>
              <a:spcBef>
                <a:spcPts val="600"/>
              </a:spcBef>
            </a:pPr>
            <a:r>
              <a:rPr lang="ru-RU" sz="1600" i="1" dirty="0"/>
              <a:t>республиканский семейный </a:t>
            </a:r>
            <a:br>
              <a:rPr lang="ru-RU" sz="1600" i="1" dirty="0"/>
            </a:br>
            <a:r>
              <a:rPr lang="ru-RU" sz="1600" i="1" kern="1100" dirty="0"/>
              <a:t>сельскохозяйственный проект «Властелин села»</a:t>
            </a:r>
          </a:p>
          <a:p>
            <a:pPr>
              <a:spcBef>
                <a:spcPts val="600"/>
              </a:spcBef>
            </a:pPr>
            <a:r>
              <a:rPr lang="ru-RU" sz="1600" i="1" dirty="0"/>
              <a:t>республиканский спортивный фестиваль </a:t>
            </a:r>
            <a:br>
              <a:rPr lang="ru-RU" sz="1600" i="1" dirty="0"/>
            </a:br>
            <a:r>
              <a:rPr lang="ru-RU" sz="1600" i="1" dirty="0"/>
              <a:t>для работающей молодежи «Олимпия»</a:t>
            </a:r>
          </a:p>
        </p:txBody>
      </p:sp>
    </p:spTree>
    <p:extLst>
      <p:ext uri="{BB962C8B-B14F-4D97-AF65-F5344CB8AC3E}">
        <p14:creationId xmlns:p14="http://schemas.microsoft.com/office/powerpoint/2010/main" val="1932230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73337" y="4515966"/>
            <a:ext cx="296762" cy="6275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 flipH="1">
            <a:off x="8145606" y="-675275"/>
            <a:ext cx="91630" cy="190515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510241"/>
            <a:ext cx="5004048" cy="1197413"/>
          </a:xfrm>
          <a:prstGeom prst="rect">
            <a:avLst/>
          </a:prstGeom>
          <a:solidFill>
            <a:srgbClr val="182C7F">
              <a:alpha val="88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48807" y="725148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ЗНАЧИМЫЕ МЕРОПРИЯТИЯ 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 «БЕЛОРУССКИЙ СОЮЗ ЖЕНЩИН»</a:t>
            </a: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346559" y="4228693"/>
            <a:ext cx="296762" cy="129812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1962482"/>
            <a:ext cx="4107542" cy="2757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«Детям – благополучная семья»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«Любви связующая нить» 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«Многодетная семья: счастья много </a:t>
            </a:r>
            <a:br>
              <a:rPr lang="ru-RU" sz="1600" i="1" dirty="0"/>
            </a:br>
            <a:r>
              <a:rPr lang="ru-RU" sz="1600" i="1" dirty="0"/>
              <a:t>не бывает»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«Подари семье надежду»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«Партнерство государства и семьи </a:t>
            </a:r>
            <a:br>
              <a:rPr lang="ru-RU" sz="1600" i="1" dirty="0"/>
            </a:br>
            <a:r>
              <a:rPr lang="ru-RU" sz="1600" i="1" dirty="0"/>
              <a:t>в интересах поколений»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«Васильковая Беларусь: кубики истории»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«Счастливы вместе» </a:t>
            </a:r>
          </a:p>
          <a:p>
            <a:pPr>
              <a:lnSpc>
                <a:spcPct val="90000"/>
              </a:lnSpc>
              <a:spcBef>
                <a:spcPts val="400"/>
              </a:spcBef>
            </a:pPr>
            <a:r>
              <a:rPr lang="ru-RU" sz="1600" i="1" dirty="0"/>
              <a:t>«Дорога добра»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5907054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Послание народу и парламенту_1_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651870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388104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48606" y="2282345"/>
            <a:ext cx="34428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Перечень нормативных правовых актов в сфере семейной политики на сайте Министерства труда и социальной защиты Республики Беларусь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860032" y="2305337"/>
            <a:ext cx="2880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Размеры государственных пособий семьям, воспитывающим детей, 2024 год</a:t>
            </a:r>
          </a:p>
        </p:txBody>
      </p:sp>
      <p:pic>
        <p:nvPicPr>
          <p:cNvPr id="1028" name="Picture 4" descr="D:\Академия управления\СЕМЕЙНОЕ ВОСПИТАНИЕ КАК ОСНОВА СИЛЬНОГО ГОСУДАРСТВА\Сазанкову\YQR1.jpe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1891" y="787936"/>
            <a:ext cx="1563227" cy="1563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Академия управления\СЕМЕЙНОЕ ВОСПИТАНИЕ КАК ОСНОВА СИЛЬНОГО ГОСУДАРСТВА\Сазанкову\YQR2.jpe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787937"/>
            <a:ext cx="1563226" cy="1563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4864</TotalTime>
  <Words>560</Words>
  <Application>Microsoft Office PowerPoint</Application>
  <PresentationFormat>Экран (16:9)</PresentationFormat>
  <Paragraphs>80</Paragraphs>
  <Slides>23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Дерешева Юлия Ивановна</cp:lastModifiedBy>
  <cp:revision>268</cp:revision>
  <dcterms:created xsi:type="dcterms:W3CDTF">2024-07-24T10:48:12Z</dcterms:created>
  <dcterms:modified xsi:type="dcterms:W3CDTF">2024-10-11T05:24:50Z</dcterms:modified>
</cp:coreProperties>
</file>