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84" r:id="rId5"/>
    <p:sldId id="285" r:id="rId6"/>
    <p:sldId id="290" r:id="rId7"/>
    <p:sldId id="289" r:id="rId8"/>
    <p:sldId id="291" r:id="rId9"/>
    <p:sldId id="259" r:id="rId10"/>
    <p:sldId id="292" r:id="rId11"/>
    <p:sldId id="258" r:id="rId12"/>
    <p:sldId id="293" r:id="rId13"/>
    <p:sldId id="294" r:id="rId14"/>
    <p:sldId id="260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281" r:id="rId23"/>
    <p:sldId id="283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68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Академия управления\К 85-ЛЕТИЮ ВОССОЕДИНЕНИЯ ЗАПАДНОЙ БЕЛАРУСИ И БССР\Презентация\для вставки\bb43ca035cab4a2ad5e306f6f6c5dcb9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3" y="-1"/>
            <a:ext cx="3888433" cy="516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197017" y="1029877"/>
            <a:ext cx="4695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ВМЕСТЕ НАВСЕГДА: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6607" y="1501537"/>
            <a:ext cx="4412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85-ЛЕТИЮ ВОССОЕДИНЕНИЯ ЗАПАДНОЙ БЕЛАРУСИ И БССР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сентябрь 2024 г.</a:t>
            </a:r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олик1_5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160" r="1111"/>
          <a:stretch>
            <a:fillRect/>
          </a:stretch>
        </p:blipFill>
        <p:spPr>
          <a:xfrm>
            <a:off x="0" y="-2536"/>
            <a:ext cx="9144000" cy="514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8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2880320" cy="169218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548376"/>
            <a:ext cx="33843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НЕЗАВИСИМОСТИ </a:t>
            </a:r>
            <a:b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ШТЫКАХ </a:t>
            </a:r>
            <a:b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ОККУПАНТОВ </a:t>
            </a:r>
            <a:b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БЫВАЕТ!</a:t>
            </a:r>
            <a:endParaRPr lang="ru-RU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581383"/>
            <a:ext cx="3312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Часть белорусских «активистов» пыталась найти себе покровителей среди воюющих держав либо заручиться их поддержкой. </a:t>
            </a:r>
          </a:p>
          <a:p>
            <a:r>
              <a:rPr lang="ru-RU" sz="2000" b="1" dirty="0"/>
              <a:t>Безрезультатно 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176057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26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30" y="0"/>
            <a:ext cx="9130138" cy="513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75506"/>
            <a:ext cx="5094312" cy="197096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8376"/>
            <a:ext cx="47525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Реальную возможность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государственности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белорусам предоставила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советская власть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643758"/>
            <a:ext cx="331236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/>
              <a:t>После создания 1 января </a:t>
            </a:r>
            <a:br>
              <a:rPr lang="ru-RU" sz="1900" b="1" dirty="0"/>
            </a:br>
            <a:r>
              <a:rPr lang="ru-RU" sz="1900" b="1" dirty="0"/>
              <a:t>1919 г. Социалистической Советской Республики Беларуси народ получил реальную возможность самому вершить свою судьбу на родной земле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211404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76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75" y="604"/>
            <a:ext cx="9142924" cy="514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39502"/>
            <a:ext cx="4878288" cy="1440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4684" y="384215"/>
            <a:ext cx="48965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заключения в 1921 году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Рижского мирного договора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белорусский народ познал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трагедию национального разъединения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76256" y="1347614"/>
            <a:ext cx="1873988" cy="72008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629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48264" y="1430655"/>
            <a:ext cx="16813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500" b="1" i="1" dirty="0"/>
              <a:t>Речь </a:t>
            </a:r>
            <a:r>
              <a:rPr lang="ru-RU" sz="1500" b="1" i="1" dirty="0" err="1"/>
              <a:t>Посполитая</a:t>
            </a:r>
            <a:r>
              <a:rPr lang="ru-RU" sz="1500" b="1" i="1" dirty="0"/>
              <a:t> </a:t>
            </a:r>
            <a:br>
              <a:rPr lang="en-US" sz="1500" b="1" i="1" dirty="0"/>
            </a:br>
            <a:r>
              <a:rPr lang="en-US" sz="1500" b="1" i="1" dirty="0"/>
              <a:t>XVII </a:t>
            </a:r>
            <a:r>
              <a:rPr lang="ru-RU" sz="1500" b="1" i="1" dirty="0"/>
              <a:t>век</a:t>
            </a:r>
            <a:endParaRPr lang="ru-RU" sz="1500" b="1" dirty="0"/>
          </a:p>
        </p:txBody>
      </p:sp>
    </p:spTree>
    <p:extLst>
      <p:ext uri="{BB962C8B-B14F-4D97-AF65-F5344CB8AC3E}">
        <p14:creationId xmlns:p14="http://schemas.microsoft.com/office/powerpoint/2010/main" val="3122293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493" y="0"/>
            <a:ext cx="9143999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75507"/>
            <a:ext cx="4590256" cy="126013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8376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Рижский договор носил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антибелорусский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5800" y="4083918"/>
            <a:ext cx="61744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В 1921 году Польша стала государством, в котором поляки составляли только </a:t>
            </a:r>
            <a:r>
              <a:rPr lang="ru-RU" sz="2400" b="1" dirty="0"/>
              <a:t>64%</a:t>
            </a:r>
            <a:r>
              <a:rPr lang="ru-RU" sz="2000" b="1" dirty="0"/>
              <a:t> населения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2283718"/>
            <a:ext cx="15121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оказались </a:t>
            </a:r>
            <a:b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Польше</a:t>
            </a:r>
          </a:p>
        </p:txBody>
      </p:sp>
    </p:spTree>
    <p:extLst>
      <p:ext uri="{BB962C8B-B14F-4D97-AF65-F5344CB8AC3E}">
        <p14:creationId xmlns:p14="http://schemas.microsoft.com/office/powerpoint/2010/main" val="1945744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10269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7" y="727690"/>
            <a:ext cx="4752527" cy="2906078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87622" y="915566"/>
            <a:ext cx="46085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Польша прекращает сотрудничество в деле защиты прав национальных меньшинств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1519" y="6936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5174358" y="1079222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209748" y="2643758"/>
            <a:ext cx="38848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Министр иностранных дел Польши Юзеф Бек, </a:t>
            </a:r>
            <a:b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1934 год</a:t>
            </a:r>
          </a:p>
        </p:txBody>
      </p:sp>
    </p:spTree>
    <p:extLst>
      <p:ext uri="{BB962C8B-B14F-4D97-AF65-F5344CB8AC3E}">
        <p14:creationId xmlns:p14="http://schemas.microsoft.com/office/powerpoint/2010/main" val="989310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55491" cy="514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75507"/>
            <a:ext cx="8262664" cy="118813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680378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Политика польских властей в Западной Беларуси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3039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61183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09288" y="1203598"/>
            <a:ext cx="230425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Западная Беларусь превратилась </a:t>
            </a:r>
            <a:b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аграрно-сырьевой регион польского государства</a:t>
            </a:r>
          </a:p>
        </p:txBody>
      </p:sp>
    </p:spTree>
    <p:extLst>
      <p:ext uri="{BB962C8B-B14F-4D97-AF65-F5344CB8AC3E}">
        <p14:creationId xmlns:p14="http://schemas.microsoft.com/office/powerpoint/2010/main" val="1568533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684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61183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786920"/>
            <a:ext cx="2592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Белорусская культура прекратила свое развитие 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0081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кадемия управления\К 85-ЛЕТИЮ ВОССОЕДИНЕНИЯ ЗАПАДНОЙ БЕЛАРУСИ И БССР\Презентация\слайд 1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96" y="437245"/>
            <a:ext cx="4709120" cy="1292662"/>
          </a:xfrm>
          <a:prstGeom prst="rect">
            <a:avLst/>
          </a:prstGeom>
          <a:solidFill>
            <a:srgbClr val="182C7F">
              <a:alpha val="7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606522"/>
            <a:ext cx="339323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Концлагерь 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Березе-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Картузской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7380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Академия управления\К 85-ЛЕТИЮ ВОССОЕДИНЕНИЯ ЗАПАДНОЙ БЕЛАРУСИ И БССР\2\ГАИ\19. Подписание Договора о ненападении между СССР и Германией (пакт Молотова-Риббентропа)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26" r="8558"/>
          <a:stretch/>
        </p:blipFill>
        <p:spPr bwMode="auto">
          <a:xfrm>
            <a:off x="-4659" y="-22257"/>
            <a:ext cx="3691467" cy="516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47864" y="771550"/>
            <a:ext cx="5173356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23928" y="843558"/>
            <a:ext cx="46758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Судьба польского государства была предопределена за четыре месяца </a:t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</a:rPr>
              <a:t>до подписания 23 августа 1939 г. германо-советского договора </a:t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</a:rPr>
              <a:t>о ненападении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49220" y="285978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К пакту Молотова–Риббентропа </a:t>
            </a:r>
            <a:br>
              <a:rPr lang="ru-RU" i="1" dirty="0"/>
            </a:br>
            <a:r>
              <a:rPr lang="be-BY" i="1" dirty="0"/>
              <a:t>не прилагалась военная конвенция. </a:t>
            </a:r>
            <a:br>
              <a:rPr lang="be-BY" i="1" dirty="0"/>
            </a:br>
            <a:r>
              <a:rPr lang="be-BY" i="1" dirty="0"/>
              <a:t>Д</a:t>
            </a:r>
            <a:r>
              <a:rPr lang="ru-RU" i="1" dirty="0" err="1"/>
              <a:t>остигнутые</a:t>
            </a:r>
            <a:r>
              <a:rPr lang="ru-RU" i="1" dirty="0"/>
              <a:t> договоренности между Германией и Советским Союзом </a:t>
            </a:r>
            <a:br>
              <a:rPr lang="ru-RU" i="1" dirty="0"/>
            </a:br>
            <a:r>
              <a:rPr lang="ru-RU" i="1" dirty="0"/>
              <a:t>не делали их союзниками ни формально, </a:t>
            </a:r>
            <a:br>
              <a:rPr lang="ru-RU" i="1" dirty="0"/>
            </a:br>
            <a:r>
              <a:rPr lang="ru-RU" i="1" dirty="0"/>
              <a:t>ни фактически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56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539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411510"/>
            <a:ext cx="392392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6065" y="496002"/>
            <a:ext cx="30598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условиях разгрома польского государства Красная Армия ввела войска на территорию Западной Беларуси 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585000" y="0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76064" y="3003798"/>
            <a:ext cx="305983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dirty="0"/>
              <a:t>СССР войны Польше </a:t>
            </a:r>
            <a:br>
              <a:rPr lang="ru-RU" sz="1700" b="1" i="1" dirty="0"/>
            </a:br>
            <a:r>
              <a:rPr lang="ru-RU" sz="1700" b="1" i="1" dirty="0"/>
              <a:t>не объявлял. </a:t>
            </a:r>
            <a:br>
              <a:rPr lang="ru-RU" sz="1700" b="1" i="1" dirty="0"/>
            </a:br>
            <a:r>
              <a:rPr lang="ru-RU" sz="1700" b="1" i="1" dirty="0"/>
              <a:t>Польское правительство признало, что состояния </a:t>
            </a:r>
            <a:br>
              <a:rPr lang="ru-RU" sz="1700" b="1" i="1" dirty="0"/>
            </a:br>
            <a:r>
              <a:rPr lang="ru-RU" sz="1700" b="1" i="1" dirty="0"/>
              <a:t>войны с Советским Союзом нет </a:t>
            </a:r>
          </a:p>
        </p:txBody>
      </p:sp>
    </p:spTree>
    <p:extLst>
      <p:ext uri="{BB962C8B-B14F-4D97-AF65-F5344CB8AC3E}">
        <p14:creationId xmlns:p14="http://schemas.microsoft.com/office/powerpoint/2010/main" val="3373088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848" y="8173"/>
            <a:ext cx="9129470" cy="513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8172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8869859" y="4751993"/>
            <a:ext cx="296762" cy="2515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5400000" flipH="1">
            <a:off x="8648389" y="-264124"/>
            <a:ext cx="91630" cy="89959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309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Академия управления\К 85-ЛЕТИЮ ВОССОЕДИНЕНИЯ ЗАПАДНОЙ БЕЛАРУСИ И БССР\Презентация\слайд 1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63888" y="771550"/>
            <a:ext cx="1800200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477931" y="3013422"/>
            <a:ext cx="31985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Верховный Совет БССР принял Закон о включении Западной Беларуси </a:t>
            </a:r>
            <a:br>
              <a:rPr lang="ru-RU" sz="2000" b="1" i="1" dirty="0"/>
            </a:br>
            <a:r>
              <a:rPr lang="ru-RU" sz="2000" b="1" i="1" dirty="0"/>
              <a:t>в состав республики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0"/>
            <a:ext cx="435169" cy="55552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8103" y="776774"/>
            <a:ext cx="32763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Верховный Совет СССР удовлетворил просьбы</a:t>
            </a:r>
            <a:br>
              <a:rPr lang="ru-RU" sz="2000" b="1" i="1" dirty="0"/>
            </a:br>
            <a:r>
              <a:rPr lang="ru-RU" sz="2000" b="1" i="1" dirty="0"/>
              <a:t>о принятии Западной Беларуси и Западной Украины в состав Советского Союза </a:t>
            </a:r>
            <a:endParaRPr 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575257" y="1249184"/>
            <a:ext cx="17774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ноября 1939 г.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63888" y="2715766"/>
            <a:ext cx="1800200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575257" y="3193400"/>
            <a:ext cx="17774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ноября 1939 г.</a:t>
            </a:r>
          </a:p>
        </p:txBody>
      </p:sp>
    </p:spTree>
    <p:extLst>
      <p:ext uri="{BB962C8B-B14F-4D97-AF65-F5344CB8AC3E}">
        <p14:creationId xmlns:p14="http://schemas.microsoft.com/office/powerpoint/2010/main" val="256701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987574"/>
            <a:ext cx="4572000" cy="33843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67544" y="1203598"/>
            <a:ext cx="3923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концу 1940 года в Западной  Беларуси объем валовой промышленной продукции по сравнению с 1938 годом увеличился более чем в два раза. 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1 млн га земли было роздано малоземельным и безземельным крестьянам</a:t>
            </a:r>
          </a:p>
        </p:txBody>
      </p:sp>
      <p:pic>
        <p:nvPicPr>
          <p:cNvPr id="9218" name="Picture 2" descr="D:\Академия управления\К 85-ЛЕТИЮ ВОССОЕДИНЕНИЯ ЗАПАДНОЙ БЕЛАРУСИ И БССР\Презентация\слайд 17_2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82533" y="-27186"/>
            <a:ext cx="4980232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230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Академия управления\К 85-ЛЕТИЮ ВОССОЕДИНЕНИЯ ЗАПАДНОЙ БЕЛАРУСИ И БССР\2\ГАИ\2. 5-я виленская бригада Армии Крайовой . 1944 год . Архивное фото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217737"/>
            <a:ext cx="3544091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Академия управления\К 85-ЛЕТИЮ ВОССОЕДИНЕНИЯ ЗАПАДНОЙ БЕЛАРУСИ И БССР\2\ГАИ\1. Польский отряд АК в Налибокской пуще, весна 1945 года.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20539"/>
            <a:ext cx="3544091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025504" y="1275606"/>
            <a:ext cx="5650952" cy="25565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635896" y="1636223"/>
            <a:ext cx="485099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помнит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актах терроризма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 белорусов, совершенных командирами и бойцами Армии </a:t>
            </a:r>
            <a:r>
              <a:rPr lang="ru-RU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Крайовой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пост-</a:t>
            </a:r>
            <a:r>
              <a:rPr lang="ru-RU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аковского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подполья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277532" y="1758224"/>
            <a:ext cx="180020" cy="1541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848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Академия управления\К 85-ЛЕТИЮ ВОССОЕДИНЕНИЯ ЗАПАДНОЙ БЕЛАРУСИ И БССР\Презентация\слайд 1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679" y="0"/>
            <a:ext cx="9148679" cy="51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4211960" y="3651870"/>
            <a:ext cx="4680520" cy="126333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427984" y="3811421"/>
            <a:ext cx="4142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1945 году возрождение польской государственности обеспечил именно СССР</a:t>
            </a: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39552" y="-7714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466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4678" y="0"/>
            <a:ext cx="9148677" cy="514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5093263" y="2787774"/>
            <a:ext cx="3600400" cy="20162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5254400" y="2787774"/>
            <a:ext cx="34940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000" b="1" dirty="0">
                <a:solidFill>
                  <a:schemeClr val="bg1"/>
                </a:solidFill>
              </a:rPr>
              <a:t>Под командованием палача Ромуальда </a:t>
            </a:r>
            <a:r>
              <a:rPr lang="be-BY" sz="2000" b="1">
                <a:solidFill>
                  <a:schemeClr val="bg1"/>
                </a:solidFill>
              </a:rPr>
              <a:t>Райса </a:t>
            </a:r>
            <a:br>
              <a:rPr lang="en-US" sz="2000" b="1">
                <a:solidFill>
                  <a:schemeClr val="bg1"/>
                </a:solidFill>
              </a:rPr>
            </a:br>
            <a:r>
              <a:rPr lang="be-BY" sz="2000" b="1">
                <a:solidFill>
                  <a:schemeClr val="bg1"/>
                </a:solidFill>
              </a:rPr>
              <a:t>“</a:t>
            </a:r>
            <a:r>
              <a:rPr lang="be-BY" sz="2000" b="1" dirty="0">
                <a:solidFill>
                  <a:schemeClr val="bg1"/>
                </a:solidFill>
              </a:rPr>
              <a:t>Бурого”  бандиты сожгли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be-BY" sz="2000" b="1" dirty="0">
                <a:solidFill>
                  <a:schemeClr val="bg1"/>
                </a:solidFill>
              </a:rPr>
              <a:t>5 белорусских деревень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be-BY" sz="2000" b="1" dirty="0">
                <a:solidFill>
                  <a:schemeClr val="bg1"/>
                </a:solidFill>
              </a:rPr>
              <a:t>в Подляшье. Были зверски убиты около 80 человек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8439308" y="-7714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104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3999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845922" y="1916344"/>
            <a:ext cx="5472608" cy="175572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2156728" y="2055541"/>
            <a:ext cx="48509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Территориальная целостность независимой Республики Беларусь, национальное единство нашего народа опирается на судьбоносные исторические решения, принятые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 лет назад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856477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24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оли2_1_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389" r="1389"/>
          <a:stretch/>
        </p:blipFill>
        <p:spPr>
          <a:xfrm>
            <a:off x="0" y="-14696"/>
            <a:ext cx="9144000" cy="517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D:\Академия управления\К 85-ЛЕТИЮ ВОССОЕДИНЕНИЯ ЗАПАДНОЙ БЕЛАРУСИ И БССР\2\ГАИ\9973_2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45" t="5907" r="7525" b="26963"/>
          <a:stretch/>
        </p:blipFill>
        <p:spPr bwMode="auto">
          <a:xfrm>
            <a:off x="0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2999" y="401915"/>
            <a:ext cx="4896543" cy="4298444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1601" y="589791"/>
            <a:ext cx="43924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Само время, время глобального передела мира, вернуло дату 17 сентября в наш календарь государственных праздников. </a:t>
            </a:r>
            <a:b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Чем больше мы видим, как рушатся современные государства, как народы теряют родину, дом, традиции, – тем пристальней всматриваемся в историю родной земли… По сути нет новых вызовов. Есть забытые старые уроки и угрозы. </a:t>
            </a:r>
            <a:b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есть защита – многовековой опыт, который научил нас быть вместе </a:t>
            </a:r>
            <a:b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  в  счастливые,   и   в   трудные   времена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18242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5292080" y="1601381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27584" y="3651870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на патриотическом форуме «Мы – </a:t>
            </a:r>
            <a:r>
              <a:rPr lang="ru-RU" sz="1400" i="1" dirty="0" err="1">
                <a:solidFill>
                  <a:schemeClr val="bg1"/>
                </a:solidFill>
              </a:rPr>
              <a:t>беларусы</a:t>
            </a:r>
            <a:r>
              <a:rPr lang="ru-RU" sz="1400" i="1" dirty="0">
                <a:solidFill>
                  <a:schemeClr val="bg1"/>
                </a:solidFill>
              </a:rPr>
              <a:t>!»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17 сентября 2023 г. 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92538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62670" y="284237"/>
            <a:ext cx="26765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926271"/>
            <a:ext cx="7981668" cy="176419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59632" y="2992760"/>
            <a:ext cx="69127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Материалы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газеты «СБ. Беларусь сегодня»,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рекомендуемые для использования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проведении ЕДИ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367773" y="191594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-36512" y="7937"/>
            <a:ext cx="339918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353" y="179467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3535</TotalTime>
  <Words>246</Words>
  <Application>Microsoft Office PowerPoint</Application>
  <PresentationFormat>Экран (16:9)</PresentationFormat>
  <Paragraphs>42</Paragraphs>
  <Slides>23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Дерешева Юлия Ивановна</cp:lastModifiedBy>
  <cp:revision>191</cp:revision>
  <dcterms:created xsi:type="dcterms:W3CDTF">2024-07-24T10:48:12Z</dcterms:created>
  <dcterms:modified xsi:type="dcterms:W3CDTF">2024-09-06T05:46:17Z</dcterms:modified>
</cp:coreProperties>
</file>